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23" r:id="rId12"/>
    <p:sldId id="317" r:id="rId13"/>
    <p:sldId id="322" r:id="rId14"/>
    <p:sldId id="318" r:id="rId15"/>
    <p:sldId id="319" r:id="rId16"/>
    <p:sldId id="324" r:id="rId17"/>
    <p:sldId id="297" r:id="rId18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F5CDCE"/>
    <a:srgbClr val="202C8F"/>
    <a:srgbClr val="E6F0FE"/>
    <a:srgbClr val="FDFBF6"/>
    <a:srgbClr val="DF8C8C"/>
    <a:srgbClr val="D4D593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5388" autoAdjust="0"/>
  </p:normalViewPr>
  <p:slideViewPr>
    <p:cSldViewPr snapToGrid="0" snapToObjects="1">
      <p:cViewPr varScale="1">
        <p:scale>
          <a:sx n="68" d="100"/>
          <a:sy n="68" d="100"/>
        </p:scale>
        <p:origin x="72" y="47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16EF179-AC8C-44A3-9ED6-6152B0CF8E1F}" type="datetimeyyyy">
              <a:rPr lang="ru-RU" smtClean="0"/>
              <a:t>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20BD0AB-C59E-4A46-83D3-F07787446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CA891-2157-AF21-422C-B6E5C698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31DFF07-561A-37D1-64D9-193B3D3F0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23EE4A8-DF71-BF4D-E293-41F3E4269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0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Изображение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Текст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1800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7" name="Номер слайда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Графический объект 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Изображение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pic>
        <p:nvPicPr>
          <p:cNvPr id="9" name="Изображение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ru-RU" sz="28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</p:grpSp>
      <p:sp>
        <p:nvSpPr>
          <p:cNvPr id="14" name="Изображение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Полилиния: Фигура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/>
            </a:p>
          </p:txBody>
        </p:sp>
        <p:sp>
          <p:nvSpPr>
            <p:cNvPr id="15" name="Полилиния: фигура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Изображение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/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33" name="Полилиния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</p:txBody>
      </p:sp>
      <p:sp>
        <p:nvSpPr>
          <p:cNvPr id="52" name="Рисунок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33" name="Изображение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Изображение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pic>
        <p:nvPicPr>
          <p:cNvPr id="13" name="Изображение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17" name="Изображение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pic>
        <p:nvPicPr>
          <p:cNvPr id="19" name="Изображение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ru-RU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ru-RU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ru-RU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indent="-283464">
              <a:spcBef>
                <a:spcPts val="1000"/>
              </a:spcBef>
              <a:defRPr lang="ru-RU" sz="1800"/>
            </a:lvl2pPr>
            <a:lvl3pPr indent="-283464">
              <a:spcBef>
                <a:spcPts val="1000"/>
              </a:spcBef>
              <a:defRPr lang="ru-RU" sz="1800"/>
            </a:lvl3pPr>
            <a:lvl4pPr indent="-283464">
              <a:spcBef>
                <a:spcPts val="1000"/>
              </a:spcBef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Полилиния: Фигура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2" name="Полилиния: фигура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Изображение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/>
            </a:p>
          </p:txBody>
        </p:sp>
      </p:grpSp>
      <p:sp>
        <p:nvSpPr>
          <p:cNvPr id="44" name="Номер слайда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6" name="Изображение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pic>
        <p:nvPicPr>
          <p:cNvPr id="21" name="Изображение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  <a:endParaRPr lang="ru-RU" dirty="0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ru-RU"/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ru-RU" sz="1200">
                <a:solidFill>
                  <a:schemeClr val="accent6"/>
                </a:solidFill>
                <a:latin typeface="+mn-lt"/>
                <a:cs typeface="+mn-cs" panose="020B0604020202020204" pitchFamily="34" charset="0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box.ua/ua/blog/Videokarta-diskretna-abo-vbudovana-Vibiraemo-optimalniy-variant/" TargetMode="External"/><Relationship Id="rId2" Type="http://schemas.openxmlformats.org/officeDocument/2006/relationships/hyperlink" Target="https://naurok.com.ua/urok-modernizaciya-ta-princip-roboti-videokarti-8785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tent2.rozetka.com.ua/goods/images/big/485128671.jp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ru-RU"/>
            </a:defPPr>
          </a:lstStyle>
          <a:p>
            <a:r>
              <a:rPr lang="ru-RU"/>
              <a:t>Типи </a:t>
            </a:r>
            <a:r>
              <a:rPr lang="ru-RU" err="1"/>
              <a:t>відеокарт</a:t>
            </a:r>
            <a:r>
              <a:rPr lang="ru-RU"/>
              <a:t>: </a:t>
            </a:r>
            <a:r>
              <a:rPr lang="ru-RU" err="1"/>
              <a:t>інтегровані</a:t>
            </a:r>
            <a:r>
              <a:rPr lang="ru-RU"/>
              <a:t> та </a:t>
            </a:r>
            <a:r>
              <a:rPr lang="ru-RU" err="1"/>
              <a:t>дискретні</a:t>
            </a:r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225F5C4-570B-A78B-4648-69C93471CE8B}"/>
              </a:ext>
            </a:extLst>
          </p:cNvPr>
          <p:cNvSpPr txBox="1">
            <a:spLocks/>
          </p:cNvSpPr>
          <p:nvPr/>
        </p:nvSpPr>
        <p:spPr>
          <a:xfrm>
            <a:off x="3000758" y="4278705"/>
            <a:ext cx="5746140" cy="3831221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cap="none" err="1">
                <a:solidFill>
                  <a:schemeClr val="bg1"/>
                </a:solidFill>
              </a:rPr>
              <a:t>Підготував</a:t>
            </a:r>
            <a:r>
              <a:rPr lang="ru-RU" sz="2400" cap="none">
                <a:solidFill>
                  <a:schemeClr val="bg1"/>
                </a:solidFill>
              </a:rPr>
              <a:t> </a:t>
            </a:r>
            <a:r>
              <a:rPr lang="ru-RU" sz="2400" cap="none" err="1">
                <a:solidFill>
                  <a:schemeClr val="bg1"/>
                </a:solidFill>
              </a:rPr>
              <a:t>учень</a:t>
            </a:r>
            <a:r>
              <a:rPr lang="ru-RU" sz="2400" cap="none">
                <a:solidFill>
                  <a:schemeClr val="bg1"/>
                </a:solidFill>
              </a:rPr>
              <a:t> </a:t>
            </a:r>
            <a:r>
              <a:rPr lang="ru-RU" sz="2400" cap="none" err="1">
                <a:solidFill>
                  <a:schemeClr val="bg1"/>
                </a:solidFill>
              </a:rPr>
              <a:t>групи</a:t>
            </a:r>
            <a:r>
              <a:rPr lang="ru-RU" sz="2400" cap="none">
                <a:solidFill>
                  <a:schemeClr val="bg1"/>
                </a:solidFill>
              </a:rPr>
              <a:t> №12</a:t>
            </a:r>
            <a:br>
              <a:rPr lang="ru-RU" sz="2400" cap="none">
                <a:solidFill>
                  <a:schemeClr val="bg1"/>
                </a:solidFill>
              </a:rPr>
            </a:br>
            <a:r>
              <a:rPr lang="ru-RU" sz="2400" cap="none">
                <a:solidFill>
                  <a:schemeClr val="bg1"/>
                </a:solidFill>
              </a:rPr>
              <a:t>Кравчук </a:t>
            </a:r>
            <a:r>
              <a:rPr lang="ru-RU" sz="2400" cap="none" err="1">
                <a:solidFill>
                  <a:schemeClr val="bg1"/>
                </a:solidFill>
              </a:rPr>
              <a:t>Олексій</a:t>
            </a:r>
            <a:endParaRPr lang="ru-RU" sz="2400" cap="non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18" y="382024"/>
            <a:ext cx="9875463" cy="999746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Графік продуктивності</a:t>
            </a:r>
          </a:p>
        </p:txBody>
      </p:sp>
      <p:pic>
        <p:nvPicPr>
          <p:cNvPr id="20" name="Рисунок 19" descr="Зображення, що містить текст, знімок екрана, схема, Графік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283FC2C-BCA0-A64D-8935-23279587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222" y="1580417"/>
            <a:ext cx="8159265" cy="48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CDCE">
                <a:alpha val="0"/>
              </a:srgbClr>
            </a:gs>
            <a:gs pos="74000">
              <a:schemeClr val="accent1">
                <a:lumMod val="45000"/>
                <a:lumOff val="55000"/>
                <a:alpha val="46000"/>
              </a:schemeClr>
            </a:gs>
            <a:gs pos="83000">
              <a:schemeClr val="accent1">
                <a:lumMod val="45000"/>
                <a:lumOff val="55000"/>
                <a:alpha val="50000"/>
              </a:schemeClr>
            </a:gs>
            <a:gs pos="100000">
              <a:srgbClr val="AAC4E9">
                <a:alpha val="9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09" y="1310783"/>
            <a:ext cx="7843837" cy="1012782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Як обрати відеокарту?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810093"/>
            <a:ext cx="6714309" cy="3721817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>
                <a:latin typeface="Antipasto Pro Bold" panose="02000506020000020004" pitchFamily="2" charset="0"/>
              </a:rPr>
              <a:t>Для офісу/навчання — інтегрована.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>
                <a:latin typeface="Antipasto Pro Bold" panose="02000506020000020004" pitchFamily="2" charset="0"/>
              </a:rPr>
              <a:t>Для ігор, графіки, монтажу — дискретна.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>
                <a:latin typeface="Antipasto Pro Bold" panose="02000506020000020004" pitchFamily="2" charset="0"/>
              </a:rPr>
              <a:t>Враховуйте свої потреби та бюджет.💡 Порада: не завжди найпотужніша відеокарта — найкращий вибір.</a:t>
            </a:r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694124"/>
            <a:ext cx="9879437" cy="98084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Основні висновки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44CA84B-CAB4-6B47-6C3D-A9FF1FDA4BA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550988" y="3047335"/>
            <a:ext cx="715772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Відеокарта — важливий компонент ПК.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Інтегровані — компактні та доступні, але обмежені.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Дискретні — потужні, але потребують ресурсів.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Вибір залежить від завдань користувача.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C405B7E-24C1-B126-B741-DBF0147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6" y="626445"/>
            <a:ext cx="7593981" cy="1531357"/>
          </a:xfrm>
        </p:spPr>
        <p:txBody>
          <a:bodyPr/>
          <a:lstStyle/>
          <a:p>
            <a:r>
              <a:rPr lang="ru-RU"/>
              <a:t>Використанні</a:t>
            </a:r>
            <a:r>
              <a:rPr lang="uk-UA"/>
              <a:t> </a:t>
            </a:r>
            <a:r>
              <a:rPr lang="ru-RU"/>
              <a:t>Джерела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E8E95D1-FE20-8EEB-B9A8-D5B5CFFC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94" y="2522407"/>
            <a:ext cx="6864346" cy="3207344"/>
          </a:xfrm>
        </p:spPr>
        <p:txBody>
          <a:bodyPr>
            <a:noAutofit/>
          </a:bodyPr>
          <a:lstStyle/>
          <a:p>
            <a:r>
              <a:rPr lang="en-US" sz="1800">
                <a:latin typeface="Antipasto Pro " panose="02000506020000020004"/>
                <a:hlinkClick r:id="rId2"/>
              </a:rPr>
              <a:t>https://naurok.com.ua/urok-modernizaciya-ta-princip-roboti-videokarti-87850.html</a:t>
            </a:r>
            <a:br>
              <a:rPr lang="en-US" sz="1800">
                <a:latin typeface="Antipasto Pro " panose="02000506020000020004"/>
              </a:rPr>
            </a:br>
            <a:r>
              <a:rPr lang="en-US" sz="1800">
                <a:latin typeface="Antipasto Pro " panose="02000506020000020004"/>
                <a:hlinkClick r:id="rId3"/>
              </a:rPr>
              <a:t>https://www.itbox.ua/ua/blog/Videokarta-diskretna-abo-vbudovana-Vibiraemo-optimalniy-variant/</a:t>
            </a:r>
            <a:endParaRPr lang="en-US" sz="1800">
              <a:latin typeface="Antipasto Pro " panose="02000506020000020004"/>
            </a:endParaRPr>
          </a:p>
          <a:p>
            <a:r>
              <a:rPr lang="en-US" sz="1800">
                <a:latin typeface="Antipasto Pro " panose="02000506020000020004"/>
                <a:hlinkClick r:id="rId4"/>
              </a:rPr>
              <a:t>https://content2.rozetka.com.ua/goods/images/big/485128671.jpg</a:t>
            </a:r>
            <a:endParaRPr lang="en-US" sz="1800">
              <a:latin typeface="Antipasto Pro " panose="02000506020000020004"/>
            </a:endParaRPr>
          </a:p>
          <a:p>
            <a:endParaRPr lang="en-US" sz="1800">
              <a:latin typeface="Antipasto Pro " panose="02000506020000020004"/>
            </a:endParaRPr>
          </a:p>
          <a:p>
            <a:br>
              <a:rPr lang="en-US" sz="1800">
                <a:latin typeface="Antipasto Pro " panose="02000506020000020004"/>
              </a:rPr>
            </a:br>
            <a:br>
              <a:rPr lang="en-US" sz="1800">
                <a:latin typeface="Antipasto Pro " panose="02000506020000020004"/>
              </a:rPr>
            </a:br>
            <a:endParaRPr lang="ru-RU" sz="1800">
              <a:latin typeface="Antipasto Pro " panose="0200050602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51992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782"/>
            <a:ext cx="6023429" cy="27277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Дякую за увагу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6023428" cy="223464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br>
              <a:rPr lang="ru-RU">
                <a:latin typeface="Antipasto Pro " panose="02000506020000020004" pitchFamily="2" charset="0"/>
              </a:rPr>
            </a:br>
            <a:r>
              <a:rPr lang="ru-RU">
                <a:latin typeface="Antipasto Pro " panose="02000506020000020004" pitchFamily="2" charset="0"/>
              </a:rPr>
              <a:t>Кравчук Олексій </a:t>
            </a:r>
            <a:br>
              <a:rPr lang="ru-RU">
                <a:latin typeface="Antipasto Pro " panose="02000506020000020004" pitchFamily="2" charset="0"/>
              </a:rPr>
            </a:br>
            <a:r>
              <a:rPr lang="ru-RU">
                <a:latin typeface="Antipasto Pro " panose="02000506020000020004" pitchFamily="2" charset="0"/>
              </a:rPr>
              <a:t>Атестаційна робота, </a:t>
            </a:r>
            <a:r>
              <a:rPr lang="ru-RU">
                <a:latin typeface="Aptos" panose="020B0004020202020204" pitchFamily="34" charset="0"/>
              </a:rPr>
              <a:t>2025</a:t>
            </a:r>
            <a:r>
              <a:rPr lang="ru-RU">
                <a:latin typeface="Antipasto Pro " panose="02000506020000020004" pitchFamily="2" charset="0"/>
              </a:rPr>
              <a:t> рік</a:t>
            </a:r>
            <a:br>
              <a:rPr lang="ru-RU">
                <a:latin typeface="Antipasto Pro " panose="02000506020000020004" pitchFamily="2" charset="0"/>
              </a:rPr>
            </a:br>
            <a:r>
              <a:rPr lang="ru-RU">
                <a:latin typeface="Antipasto Pro " panose="02000506020000020004" pitchFamily="2" charset="0"/>
              </a:rPr>
              <a:t>Рівненське Вище Професійне Училище </a:t>
            </a:r>
            <a:r>
              <a:rPr lang="ru-RU">
                <a:latin typeface="Aptos" panose="020B0004020202020204" pitchFamily="34" charset="0"/>
              </a:rPr>
              <a:t>№1</a:t>
            </a:r>
          </a:p>
          <a:p>
            <a:r>
              <a:rPr lang="ru-RU">
                <a:latin typeface="Antipasto Pro " panose="02000506020000020004" pitchFamily="2" charset="0"/>
              </a:rPr>
              <a:t>Група </a:t>
            </a:r>
            <a:r>
              <a:rPr lang="ru-RU">
                <a:latin typeface="Aptos" panose="020B0004020202020204" pitchFamily="34" charset="0"/>
              </a:rPr>
              <a:t>№12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25000"/>
              </a:schemeClr>
            </a:gs>
            <a:gs pos="74000">
              <a:schemeClr val="accent1">
                <a:lumMod val="45000"/>
                <a:lumOff val="55000"/>
                <a:alpha val="39000"/>
              </a:schemeClr>
            </a:gs>
            <a:gs pos="83000">
              <a:schemeClr val="accent1">
                <a:lumMod val="45000"/>
                <a:lumOff val="55000"/>
                <a:alpha val="35000"/>
              </a:schemeClr>
            </a:gs>
            <a:gs pos="100000">
              <a:srgbClr val="F5CDCE">
                <a:lumMod val="55000"/>
                <a:lumOff val="45000"/>
                <a:alpha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Актуальність теми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2000">
                <a:latin typeface="Antipasto Pro " panose="02000506020000020004" pitchFamily="2" charset="0"/>
              </a:rPr>
              <a:t>Відеокарта — ключовий елемент сучасного комп’ютера.</a:t>
            </a:r>
          </a:p>
          <a:p>
            <a:pPr rtl="0">
              <a:lnSpc>
                <a:spcPct val="100000"/>
              </a:lnSpc>
            </a:pPr>
            <a:endParaRPr lang="ru-RU" sz="2000">
              <a:latin typeface="Antipasto Pro " panose="02000506020000020004" pitchFamily="2" charset="0"/>
            </a:endParaRPr>
          </a:p>
          <a:p>
            <a:pPr rtl="0">
              <a:lnSpc>
                <a:spcPct val="100000"/>
              </a:lnSpc>
            </a:pPr>
            <a:r>
              <a:rPr lang="ru-RU" sz="2000">
                <a:latin typeface="Antipasto Pro " panose="02000506020000020004" pitchFamily="2" charset="0"/>
              </a:rPr>
              <a:t>Графічні ресурси використовуються в освіті, іграх, дизайні, </a:t>
            </a:r>
            <a:r>
              <a:rPr lang="en-US" sz="2000">
                <a:latin typeface="Aptos" panose="020B0004020202020204" pitchFamily="34" charset="0"/>
              </a:rPr>
              <a:t>3</a:t>
            </a:r>
            <a:r>
              <a:rPr lang="en-US" sz="2000">
                <a:latin typeface="Antipasto Pro " panose="02000506020000020004" pitchFamily="2" charset="0"/>
              </a:rPr>
              <a:t>D-</a:t>
            </a:r>
            <a:r>
              <a:rPr lang="ru-RU" sz="2000">
                <a:latin typeface="Antipasto Pro " panose="02000506020000020004" pitchFamily="2" charset="0"/>
              </a:rPr>
              <a:t>моделюванні.</a:t>
            </a:r>
          </a:p>
          <a:p>
            <a:pPr rtl="0">
              <a:lnSpc>
                <a:spcPct val="100000"/>
              </a:lnSpc>
            </a:pPr>
            <a:endParaRPr lang="ru-RU" sz="2000">
              <a:latin typeface="Antipasto Pro " panose="02000506020000020004" pitchFamily="2" charset="0"/>
            </a:endParaRPr>
          </a:p>
          <a:p>
            <a:pPr rtl="0">
              <a:lnSpc>
                <a:spcPct val="100000"/>
              </a:lnSpc>
            </a:pPr>
            <a:r>
              <a:rPr lang="ru-RU" sz="2000">
                <a:latin typeface="Antipasto Pro " panose="02000506020000020004" pitchFamily="2" charset="0"/>
              </a:rPr>
              <a:t>Правильний вибір відеокарти підвищує продуктивність і зменшує витрати.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1660377-8514-BE90-1740-4DE827ECC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02301" y="2554218"/>
            <a:ext cx="51089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Відеокарта — пристрій для обробки та виведення графіки.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Основні компоненти: GPU (графічний процесор), відеопам’ять, система охолодження.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Використовується у комп’ютерах, ноутбуках, ігрових консолях.</a:t>
            </a:r>
          </a:p>
        </p:txBody>
      </p:sp>
      <p:pic>
        <p:nvPicPr>
          <p:cNvPr id="2053" name="Picture 5" descr="Урок &quot;Модернізація та принцип роботи відеокарти&quot;">
            <a:extLst>
              <a:ext uri="{FF2B5EF4-FFF2-40B4-BE49-F238E27FC236}">
                <a16:creationId xmlns:a16="http://schemas.microsoft.com/office/drawing/2014/main" id="{88B1B5F5-5278-F701-1A30-6B6E50F9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7" y="1392544"/>
            <a:ext cx="5108920" cy="38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007" y="495582"/>
            <a:ext cx="5075725" cy="2495028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Класифікація відеокарт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D119488-50E7-5878-A787-010DE7145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1007" y="3462196"/>
            <a:ext cx="631266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Відеокарти поділяються на два типи:</a:t>
            </a:r>
          </a:p>
          <a:p>
            <a:pPr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Інтегровані (вбудовані)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rgbClr val="202C8F"/>
              </a:solidFill>
              <a:effectLst/>
              <a:latin typeface="Antipasto Pro Bold" panose="02000506020000020004" pitchFamily="2" charset="0"/>
            </a:endParaRPr>
          </a:p>
          <a:p>
            <a:pPr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Дискретні (зовнішні)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rgbClr val="202C8F"/>
              </a:solidFill>
              <a:effectLst/>
              <a:latin typeface="Antipasto Pro Bold" panose="0200050602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rgbClr val="202C8F"/>
                </a:solidFill>
                <a:effectLst/>
                <a:latin typeface="Antipasto Pro Bold" panose="02000506020000020004" pitchFamily="2" charset="0"/>
              </a:rPr>
              <a:t> Від типу відеокарти залежить потужність, вартість і можливості ПК.</a:t>
            </a:r>
          </a:p>
        </p:txBody>
      </p:sp>
      <p:pic>
        <p:nvPicPr>
          <p:cNvPr id="12" name="Рисунок 11" descr="Зображення, що містить Масштабна модель, Іграшковий транспортний засіб, знімок екран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E489F80-58BF-6186-0C71-A7C08CAB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04" y="-1618913"/>
            <a:ext cx="3582767" cy="86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679097"/>
            <a:ext cx="7965461" cy="99416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Інтегровані відеокарти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BA5C51-2613-5781-75BE-444B913F0D9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941428" y="2646998"/>
            <a:ext cx="6942344" cy="339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>
                <a:latin typeface="Antipasto Pro " panose="02000506020000020004" pitchFamily="2" charset="0"/>
              </a:rPr>
              <a:t>Інтегровані відеокарти — це графічні адаптери, вбудовані безпосередньо в центральний процесор (</a:t>
            </a:r>
            <a:r>
              <a:rPr lang="en-US">
                <a:latin typeface="Antipasto Pro " panose="02000506020000020004" pitchFamily="2" charset="0"/>
              </a:rPr>
              <a:t>CPU) </a:t>
            </a:r>
            <a:r>
              <a:rPr lang="ru-RU">
                <a:latin typeface="Antipasto Pro " panose="02000506020000020004" pitchFamily="2" charset="0"/>
              </a:rPr>
              <a:t>або материнську плату. Вони не мають окремої відеопам’яті й використовують спільну оперативну пам’ять (</a:t>
            </a:r>
            <a:r>
              <a:rPr lang="en-US">
                <a:latin typeface="Antipasto Pro " panose="02000506020000020004" pitchFamily="2" charset="0"/>
              </a:rPr>
              <a:t>RAM) </a:t>
            </a:r>
            <a:r>
              <a:rPr lang="ru-RU">
                <a:latin typeface="Antipasto Pro " panose="02000506020000020004" pitchFamily="2" charset="0"/>
              </a:rPr>
              <a:t>комп’ютера.</a:t>
            </a:r>
          </a:p>
          <a:p>
            <a:pPr algn="just"/>
            <a:r>
              <a:rPr lang="ru-RU">
                <a:latin typeface="Antipasto Pro " panose="02000506020000020004" pitchFamily="2" charset="0"/>
              </a:rPr>
              <a:t>Такі відеокарти зустрічаються у більшості бюджетних ноутбуків і настільних ПК. Вони підходять для виконання базових завдань, таких як робота з текстами, перегляд відео, навчальні програми, веб-серфінг.</a:t>
            </a:r>
          </a:p>
          <a:p>
            <a:pPr algn="just"/>
            <a:r>
              <a:rPr lang="ru-RU">
                <a:latin typeface="Antipasto Pro " panose="02000506020000020004" pitchFamily="2" charset="0"/>
              </a:rPr>
              <a:t>Головна перевага інтегрованої графіки — низьке енергоспоживання та тепловиділення, що робить її оптимальною для пристроїв із тривалим часом автономної роботи.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B322134-E6A2-3B02-B258-06D8A1D6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76" y="2914004"/>
            <a:ext cx="1577512" cy="12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D Radeon Vega 8 Graphics of Ryzen 5 Processor – Laptop Graphics">
            <a:extLst>
              <a:ext uri="{FF2B5EF4-FFF2-40B4-BE49-F238E27FC236}">
                <a16:creationId xmlns:a16="http://schemas.microsoft.com/office/drawing/2014/main" id="{4CB8709D-AA74-D507-3090-AA0DE400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35" y="4730676"/>
            <a:ext cx="2062793" cy="14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  <a:alpha val="7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rgbClr val="F5CDCE">
                <a:lumMod val="55000"/>
                <a:lumOff val="4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8" y="-167270"/>
            <a:ext cx="7466635" cy="252021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Переваги та недоліки інтегрованих ВІДЕОКАРТ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5776" y="2962692"/>
            <a:ext cx="7043618" cy="308472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2000">
                <a:latin typeface="Antipasto Pro Bold" panose="02000506020000020004" pitchFamily="2" charset="0"/>
              </a:rPr>
              <a:t>✅ Переваги: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Менше споживання енергії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Менша вартість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Менше тепловиділення</a:t>
            </a:r>
          </a:p>
          <a:p>
            <a:br>
              <a:rPr lang="ru-RU" sz="2000">
                <a:latin typeface="Antipasto Pro Bold" panose="02000506020000020004" pitchFamily="2" charset="0"/>
              </a:rPr>
            </a:br>
            <a:r>
              <a:rPr lang="ru-RU" sz="2000">
                <a:latin typeface="Antipasto Pro Bold" panose="02000506020000020004" pitchFamily="2" charset="0"/>
              </a:rPr>
              <a:t>❌ Недоліки: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Низька продуктивність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Використання спільної пам’яті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Не підходять для важких ігор і монтажу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39724"/>
            <a:ext cx="7796464" cy="1222385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Дискретні відеокарти</a:t>
            </a:r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709" y="1881727"/>
            <a:ext cx="5903900" cy="4141839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>
                <a:latin typeface="Antipasto Pro " panose="02000506020000020004" pitchFamily="2" charset="0"/>
              </a:rPr>
              <a:t>Дискретні відеокарти — це окремі апаратні пристрої, які підключаються до материнської плати комп’ютера через спеціальний інтерфейс (зазвичай </a:t>
            </a:r>
            <a:r>
              <a:rPr lang="en-US">
                <a:latin typeface="Antipasto Pro " panose="02000506020000020004" pitchFamily="2" charset="0"/>
              </a:rPr>
              <a:t>PCI-Express). </a:t>
            </a:r>
            <a:r>
              <a:rPr lang="ru-RU">
                <a:latin typeface="Antipasto Pro " panose="02000506020000020004" pitchFamily="2" charset="0"/>
              </a:rPr>
              <a:t>Вони мають власну відеопам’ять (</a:t>
            </a:r>
            <a:r>
              <a:rPr lang="en-US">
                <a:latin typeface="Antipasto Pro " panose="02000506020000020004" pitchFamily="2" charset="0"/>
              </a:rPr>
              <a:t>VRAM), </a:t>
            </a:r>
            <a:r>
              <a:rPr lang="ru-RU">
                <a:latin typeface="Antipasto Pro " panose="02000506020000020004" pitchFamily="2" charset="0"/>
              </a:rPr>
              <a:t>потужний графічний процесор (</a:t>
            </a:r>
            <a:r>
              <a:rPr lang="en-US">
                <a:latin typeface="Antipasto Pro " panose="02000506020000020004" pitchFamily="2" charset="0"/>
              </a:rPr>
              <a:t>GPU), </a:t>
            </a:r>
            <a:r>
              <a:rPr lang="ru-RU">
                <a:latin typeface="Antipasto Pro " panose="02000506020000020004" pitchFamily="2" charset="0"/>
              </a:rPr>
              <a:t>а також систему охолодження.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>
                <a:latin typeface="Antipasto Pro " panose="02000506020000020004" pitchFamily="2" charset="0"/>
              </a:rPr>
              <a:t>На відміну від інтегрованих, дискретні відеокарти не навантажують оперативну пам’ять комп’ютера й забезпечують значно вищу продуктивність у графічних задачах. Вони створені спеціально для роботи з ресурсомісткими додатками — такими як </a:t>
            </a:r>
            <a:r>
              <a:rPr lang="ru-RU">
                <a:latin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lang="en-US">
                <a:latin typeface="Antipasto Pro " panose="02000506020000020004" pitchFamily="2" charset="0"/>
              </a:rPr>
              <a:t>D-</a:t>
            </a:r>
            <a:r>
              <a:rPr lang="ru-RU">
                <a:latin typeface="Antipasto Pro " panose="02000506020000020004" pitchFamily="2" charset="0"/>
              </a:rPr>
              <a:t>графіка, відеомонтаж, ігри, візуалізація, розробка ШІ та </a:t>
            </a:r>
            <a:r>
              <a:rPr lang="en-US">
                <a:latin typeface="Antipasto Pro " panose="02000506020000020004" pitchFamily="2" charset="0"/>
              </a:rPr>
              <a:t>CAD-</a:t>
            </a:r>
            <a:r>
              <a:rPr lang="ru-RU">
                <a:latin typeface="Antipasto Pro " panose="02000506020000020004" pitchFamily="2" charset="0"/>
              </a:rPr>
              <a:t>системи.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>
                <a:latin typeface="Antipasto Pro " panose="02000506020000020004" pitchFamily="2" charset="0"/>
              </a:rPr>
              <a:t>Такі відеокарти мають різний рівень потужності та ціни: від бюджетних моделей для початкового рівня до флагманських пристроїв, які коштують тисячі доларів.</a:t>
            </a:r>
          </a:p>
        </p:txBody>
      </p:sp>
      <p:pic>
        <p:nvPicPr>
          <p:cNvPr id="5122" name="Picture 2" descr="GeForce RTX Founders Edition Graphics Cards: Cool and Quiet, and Factory  Overclocked">
            <a:extLst>
              <a:ext uri="{FF2B5EF4-FFF2-40B4-BE49-F238E27FC236}">
                <a16:creationId xmlns:a16="http://schemas.microsoft.com/office/drawing/2014/main" id="{BD58C4C1-6510-F304-9E9D-14D58C72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7073">
            <a:off x="6546599" y="1925415"/>
            <a:ext cx="2433723" cy="15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D | ROG Gaming Graphics Cards | ASUS US">
            <a:extLst>
              <a:ext uri="{FF2B5EF4-FFF2-40B4-BE49-F238E27FC236}">
                <a16:creationId xmlns:a16="http://schemas.microsoft.com/office/drawing/2014/main" id="{06B28156-E77D-3211-E7F1-1E342C3C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9492">
            <a:off x="6630096" y="4133368"/>
            <a:ext cx="2139747" cy="14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CDCE">
                <a:lumMod val="60000"/>
                <a:lumOff val="40000"/>
              </a:srgbClr>
            </a:gs>
            <a:gs pos="74000">
              <a:schemeClr val="accent1">
                <a:lumMod val="23000"/>
                <a:lumOff val="77000"/>
              </a:schemeClr>
            </a:gs>
            <a:gs pos="83000">
              <a:schemeClr val="accent1">
                <a:lumMod val="28000"/>
                <a:lumOff val="72000"/>
              </a:schemeClr>
            </a:gs>
            <a:gs pos="100000">
              <a:schemeClr val="accent1">
                <a:lumMod val="24000"/>
                <a:lumOff val="76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67CDB-D719-E44F-A7A6-571AB54E6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7AB24-8F01-B6E5-FB7F-1848B3D7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-133816"/>
            <a:ext cx="7043617" cy="2520217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/>
              <a:t>Переваги та недоліки дискретних ВІДЕОКАРТ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C48C84-A55D-078A-E6C2-4DA9E78A21B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9" y="2929238"/>
            <a:ext cx="7043618" cy="308472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2000">
                <a:latin typeface="Antipasto Pro Bold" panose="02000506020000020004" pitchFamily="2" charset="0"/>
              </a:rPr>
              <a:t>✅ Переваги: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Висока продуктивність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Власна пам’ять (</a:t>
            </a:r>
            <a:r>
              <a:rPr lang="en-US" sz="2000">
                <a:latin typeface="Antipasto Pro Bold" panose="02000506020000020004" pitchFamily="2" charset="0"/>
              </a:rPr>
              <a:t>VRAM)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Можливість заміни та модернізації</a:t>
            </a:r>
            <a:endParaRPr lang="en-US" sz="2000">
              <a:latin typeface="Antipasto Pro Bold" panose="02000506020000020004" pitchFamily="2" charset="0"/>
            </a:endParaRPr>
          </a:p>
          <a:p>
            <a:br>
              <a:rPr lang="ru-RU" sz="2000">
                <a:latin typeface="Antipasto Pro Bold" panose="02000506020000020004" pitchFamily="2" charset="0"/>
              </a:rPr>
            </a:br>
            <a:r>
              <a:rPr lang="ru-RU" sz="2000">
                <a:latin typeface="Antipasto Pro Bold" panose="02000506020000020004" pitchFamily="2" charset="0"/>
              </a:rPr>
              <a:t>❌ Недоліки: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Висока ціна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Потреба в потужному охолодженні</a:t>
            </a:r>
          </a:p>
          <a:p>
            <a:r>
              <a:rPr lang="ru-RU" sz="2000">
                <a:latin typeface="Antipasto Pro Bold" panose="02000506020000020004" pitchFamily="2" charset="0"/>
              </a:rPr>
              <a:t>Більше енергоспоживання</a:t>
            </a:r>
          </a:p>
        </p:txBody>
      </p:sp>
    </p:spTree>
    <p:extLst>
      <p:ext uri="{BB962C8B-B14F-4D97-AF65-F5344CB8AC3E}">
        <p14:creationId xmlns:p14="http://schemas.microsoft.com/office/powerpoint/2010/main" val="354958422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/>
              <a:t>Порівняльна таблиця</a:t>
            </a:r>
          </a:p>
        </p:txBody>
      </p:sp>
      <p:graphicFrame>
        <p:nvGraphicFramePr>
          <p:cNvPr id="16" name="Таблиця 15">
            <a:extLst>
              <a:ext uri="{FF2B5EF4-FFF2-40B4-BE49-F238E27FC236}">
                <a16:creationId xmlns:a16="http://schemas.microsoft.com/office/drawing/2014/main" id="{36D77421-DF33-C0B4-7893-B5075566A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27340"/>
              </p:ext>
            </p:extLst>
          </p:nvPr>
        </p:nvGraphicFramePr>
        <p:xfrm>
          <a:off x="897573" y="2582386"/>
          <a:ext cx="10396854" cy="2194560"/>
        </p:xfrm>
        <a:graphic>
          <a:graphicData uri="http://schemas.openxmlformats.org/drawingml/2006/table">
            <a:tbl>
              <a:tblPr/>
              <a:tblGrid>
                <a:gridCol w="3465618">
                  <a:extLst>
                    <a:ext uri="{9D8B030D-6E8A-4147-A177-3AD203B41FA5}">
                      <a16:colId xmlns:a16="http://schemas.microsoft.com/office/drawing/2014/main" val="3862800337"/>
                    </a:ext>
                  </a:extLst>
                </a:gridCol>
                <a:gridCol w="3465618">
                  <a:extLst>
                    <a:ext uri="{9D8B030D-6E8A-4147-A177-3AD203B41FA5}">
                      <a16:colId xmlns:a16="http://schemas.microsoft.com/office/drawing/2014/main" val="3803238814"/>
                    </a:ext>
                  </a:extLst>
                </a:gridCol>
                <a:gridCol w="3465618">
                  <a:extLst>
                    <a:ext uri="{9D8B030D-6E8A-4147-A177-3AD203B41FA5}">
                      <a16:colId xmlns:a16="http://schemas.microsoft.com/office/drawing/2014/main" val="1608410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b="1">
                          <a:latin typeface="Antipasto Pro Bold" panose="02000506020000020004" pitchFamily="2" charset="0"/>
                        </a:rPr>
                        <a:t>Характеристика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latin typeface="Antipasto Pro Bold" panose="02000506020000020004" pitchFamily="2" charset="0"/>
                        </a:rPr>
                        <a:t>Інтегрована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latin typeface="Antipasto Pro Bold" panose="02000506020000020004" pitchFamily="2" charset="0"/>
                        </a:rPr>
                        <a:t>Дискретна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3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Продуктивність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Низька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Висока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078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Вартість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Доступна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Висока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0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Пам’ять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Спільна з ОЗП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Власна (</a:t>
                      </a:r>
                      <a:r>
                        <a:rPr lang="en-US">
                          <a:latin typeface="Antipasto Pro Bold" panose="02000506020000020004" pitchFamily="2" charset="0"/>
                        </a:rPr>
                        <a:t>VRAM)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54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Призначення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Офіс, навчання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Ігри, графіка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302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Споживання енергії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Низьке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4E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Antipasto Pro Bold" panose="02000506020000020004" pitchFamily="2" charset="0"/>
                        </a:rPr>
                        <a:t>Високе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DCE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242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Пользовательская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9_TF78438558_Win32" id="{20174D6F-D900-4129-ACAC-D46CF5FD4DB7}" vid="{268851D2-D7B5-4873-88EC-188753A90A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purl.org/dc/dcmitype/"/>
    <ds:schemaRef ds:uri="http://schemas.microsoft.com/sharepoint/v3"/>
    <ds:schemaRef ds:uri="230e9df3-be65-4c73-a93b-d1236ebd677e"/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{617D6BCB-68CD-4F8B-AFE6-AD6D2D95CDD4}tf78438558_win32</Template>
  <TotalTime>205</TotalTime>
  <Words>546</Words>
  <Application>Microsoft Office PowerPoint</Application>
  <PresentationFormat>Широкоэкранный</PresentationFormat>
  <Paragraphs>79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Antipasto Pro </vt:lpstr>
      <vt:lpstr>Antipasto Pro Bold</vt:lpstr>
      <vt:lpstr>Aptos</vt:lpstr>
      <vt:lpstr>Arial</vt:lpstr>
      <vt:lpstr>Arial Black</vt:lpstr>
      <vt:lpstr>Calibri</vt:lpstr>
      <vt:lpstr>Times new Roman</vt:lpstr>
      <vt:lpstr>Пользовательская</vt:lpstr>
      <vt:lpstr>Типи відеокарт: інтегровані та дискретні</vt:lpstr>
      <vt:lpstr>Актуальність теми</vt:lpstr>
      <vt:lpstr> Відеокарта — пристрій для обробки та виведення графіки.  Основні компоненти: GPU (графічний процесор), відеопам’ять, система охолодження.  Використовується у комп’ютерах, ноутбуках, ігрових консолях.</vt:lpstr>
      <vt:lpstr>Класифікація відеокарт</vt:lpstr>
      <vt:lpstr>Інтегровані відеокарти</vt:lpstr>
      <vt:lpstr>Переваги та недоліки інтегрованих ВІДЕОКАРТ</vt:lpstr>
      <vt:lpstr>Дискретні відеокарти</vt:lpstr>
      <vt:lpstr>Переваги та недоліки дискретних ВІДЕОКАРТ</vt:lpstr>
      <vt:lpstr>Порівняльна таблиця</vt:lpstr>
      <vt:lpstr>Графік продуктивності</vt:lpstr>
      <vt:lpstr>Як обрати відеокарту?</vt:lpstr>
      <vt:lpstr>Основні висновки</vt:lpstr>
      <vt:lpstr>Використанні Джерела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Oleksii Kravchuk</dc:creator>
  <cp:lastModifiedBy>Oleksii Kravchuk</cp:lastModifiedBy>
  <cp:revision>9</cp:revision>
  <dcterms:created xsi:type="dcterms:W3CDTF">2025-05-03T12:14:13Z</dcterms:created>
  <dcterms:modified xsi:type="dcterms:W3CDTF">2025-05-03T15:50:51Z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